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5" r:id="rId5"/>
    <p:sldId id="326" r:id="rId6"/>
    <p:sldId id="327" r:id="rId7"/>
    <p:sldId id="328" r:id="rId8"/>
    <p:sldId id="329" r:id="rId9"/>
    <p:sldId id="330" r:id="rId10"/>
    <p:sldId id="332" r:id="rId11"/>
    <p:sldId id="335" r:id="rId12"/>
    <p:sldId id="336" r:id="rId13"/>
    <p:sldId id="33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17292A2E-F333-43FB-9621-5CBBE7FDCDCB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38" autoAdjust="0"/>
  </p:normalViewPr>
  <p:slideViewPr>
    <p:cSldViewPr snapToGrid="0">
      <p:cViewPr varScale="1">
        <p:scale>
          <a:sx n="69" d="100"/>
          <a:sy n="69" d="100"/>
        </p:scale>
        <p:origin x="-762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91A476F7-D5C8-1CEC-9F4A-86A24C0BF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5455" t="5126"/>
          <a:stretch/>
        </p:blipFill>
        <p:spPr>
          <a:xfrm>
            <a:off x="0" y="0"/>
            <a:ext cx="5423337" cy="535652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D0CBB0B7-F53E-97B4-C0F5-2D1842F1D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14735" y="726953"/>
            <a:ext cx="3069021" cy="2381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ABE1252-9BC4-8186-499A-2A7107C29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487375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5568696"/>
            <a:ext cx="5276088" cy="85953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xmlns="" val="277970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83F9824-10E6-81A0-0A31-9658CC0091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3002FB0-0A62-2FA3-FB8D-3275F107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4B5BF220-87F8-C1D3-102B-15C9BF2EE4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4672" y="2093976"/>
            <a:ext cx="10469880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047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EE4764D-8226-78DF-9303-299C95FA31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598984" y="0"/>
            <a:ext cx="13364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77C27D79-5B49-F06F-29C2-BF6429527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53477" y="5154421"/>
            <a:ext cx="3279227" cy="12297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545B34A-525D-FD4C-2384-D583B495C0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5455" t="5126"/>
          <a:stretch/>
        </p:blipFill>
        <p:spPr>
          <a:xfrm flipH="1">
            <a:off x="6768663" y="1729776"/>
            <a:ext cx="5423337" cy="53565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1B59FA15-E93F-D07D-D82B-86E08C540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2704" y="795528"/>
            <a:ext cx="6099048" cy="51206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ctr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xmlns="" id="{4F1B2B40-3852-2BC5-AA67-3AC0C94B53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xmlns="" val="4185421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6177962F-BF83-8BF0-521C-AC2FE1851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D003ACC-3116-807F-81D2-E8057D4C2C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B43485B2-AA3A-87CC-3B1B-A193C6EB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16EF9689-52F4-4A6F-BEAC-E0B840C1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5833872" cy="3776472"/>
          </a:xfrm>
          <a:solidFill>
            <a:schemeClr val="bg1">
              <a:lumMod val="95000"/>
            </a:schemeClr>
          </a:solidFill>
        </p:spPr>
        <p:txBody>
          <a:bodyPr rIns="91440" anchor="t" anchorCtr="0">
            <a:normAutofit/>
          </a:bodyPr>
          <a:lstStyle>
            <a:lvl1pPr marL="457200" indent="-457200"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828800" indent="-457200">
              <a:buFont typeface="+mj-lt"/>
              <a:buAutoNum type="alphaLcParenR"/>
              <a:defRPr sz="1400"/>
            </a:lvl4pPr>
            <a:lvl5pPr marL="2286000" indent="-457200">
              <a:buFont typeface="+mj-lt"/>
              <a:buAutoNum type="romanL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DB532826-83B5-DC67-7DDB-45FD78E830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06056" y="2093976"/>
            <a:ext cx="3172968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2190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647051E-220B-9586-3E85-05AF9DC9B6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68FA6629-B230-F528-AAE3-D182D963F0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FA0390C-256A-CE3C-1348-C39DBAE01D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37644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36667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636008"/>
            <a:ext cx="5276088" cy="155448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600"/>
              </a:spcAft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23360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xmlns="" val="55356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FED2A3BD-B73E-1BD7-6B8B-22C9FB124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B3FCFB4-857F-ED0B-D469-F2A392F06B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142482" y="0"/>
            <a:ext cx="204951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E0604BC-34A9-95A0-8560-88E7547176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9911255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FF2F08ED-0715-2E8A-476E-A005A7D75B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5400000">
            <a:off x="9013145" y="4934929"/>
            <a:ext cx="1841938" cy="968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3291840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512" y="667512"/>
            <a:ext cx="4105656" cy="5568696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193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48277F-DB00-5149-6533-E8AEF0BAD4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573518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8067A69A-84EE-0E71-D053-F462EBCC8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63520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48" y="658368"/>
            <a:ext cx="5486400" cy="3621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936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9048" y="4553712"/>
            <a:ext cx="5486400" cy="1005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xmlns="" val="345133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17B23C3-2F98-4465-21EA-A49296DA1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397A4D6-9D7A-63FE-63C9-A585FFE055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149840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4370832" cy="3776472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9048" y="2112264"/>
            <a:ext cx="4370832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378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E7C8AFE-E640-9C6A-F20C-CDE1D4EF57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627476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31CF2607-B5C7-9992-C51D-DD5E7FC5FB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79827" y="3157140"/>
            <a:ext cx="2438400" cy="20701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6D2F83CD-8345-462A-4412-5A54CB1FD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8916"/>
          <a:stretch/>
        </p:blipFill>
        <p:spPr>
          <a:xfrm>
            <a:off x="0" y="3950466"/>
            <a:ext cx="3005804" cy="2224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85800"/>
            <a:ext cx="5486400" cy="3383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343400"/>
            <a:ext cx="5486400" cy="10058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84264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xmlns="" val="130673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397A4D6-9D7A-63FE-63C9-A585FFE055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3419856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64608" y="2093976"/>
            <a:ext cx="6382512" cy="3749040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CB897DD0-4462-B31B-50A9-D399FD0F58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3529"/>
          <a:stretch/>
        </p:blipFill>
        <p:spPr>
          <a:xfrm>
            <a:off x="3815" y="4389845"/>
            <a:ext cx="5024198" cy="24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542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B5EA319-BD06-493B-D1CD-EC2AF73944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47991" y="0"/>
            <a:ext cx="1703832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8560446E-E817-5E2A-D76A-43A4168EF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7246669" y="4842646"/>
            <a:ext cx="1611949" cy="18532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7DC846D-C40C-085A-6A57-EBD733E9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6291072" cy="267004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0F5F674E-A7FF-FC97-AC6B-9E98247F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46704"/>
            <a:ext cx="6016752" cy="2670048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xmlns="" id="{F3752326-0FB4-41C5-2D91-5CBFDC2DA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8120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159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4BC85D4-4139-2AAA-166E-6FBA095A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5455" t="5126"/>
          <a:stretch/>
        </p:blipFill>
        <p:spPr>
          <a:xfrm>
            <a:off x="0" y="1729776"/>
            <a:ext cx="5423337" cy="53565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931BC73-A262-809F-6027-25B33F16B5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941270" y="0"/>
            <a:ext cx="1250729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FAEA2C9-0142-1847-0FE5-307C101C61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10683241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6007DF4F-A4F8-98C7-5975-55CBED0D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67512"/>
            <a:ext cx="3621024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659D4968-2C08-763C-19C6-59134968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161288"/>
            <a:ext cx="5276088" cy="4535424"/>
          </a:xfrm>
          <a:solidFill>
            <a:schemeClr val="bg1">
              <a:lumMod val="95000"/>
            </a:schemeClr>
          </a:solidFill>
        </p:spPr>
        <p:txBody>
          <a:bodyPr anchor="t" anchorCtr="0">
            <a:normAutofit/>
          </a:bodyPr>
          <a:lstStyle>
            <a:lvl1pPr marL="457200" indent="-457200">
              <a:lnSpc>
                <a:spcPct val="80000"/>
              </a:lnSpc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714500" indent="-342900">
              <a:buFont typeface="+mj-lt"/>
              <a:buAutoNum type="alphaLcParenR"/>
              <a:defRPr sz="1400"/>
            </a:lvl4pPr>
            <a:lvl5pPr marL="2228850" indent="-400050">
              <a:buFont typeface="+mj-lt"/>
              <a:buAutoNum type="romanL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153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9F0B854-EF27-FB51-FED5-D9C462D789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AAF96D3-D3E2-FEAC-EE69-279502A5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FA9ADD0-45A7-DB71-D010-70B5B174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2880360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D4ECD368-DD7D-CC8B-3678-D0BFE82918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61104" y="2093976"/>
            <a:ext cx="6967728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59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575F976-A881-DB46-9D98-9D55727C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9C7589-D4CD-50AB-9AA4-198FD493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3" r:id="rId5"/>
    <p:sldLayoutId id="2147483684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979680-7C22-BFF1-165D-52AB411C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08519"/>
            <a:ext cx="5916168" cy="3058913"/>
          </a:xfrm>
        </p:spPr>
        <p:txBody>
          <a:bodyPr/>
          <a:lstStyle/>
          <a:p>
            <a:r>
              <a:rPr lang="en-US" b="1" cap="none" dirty="0" err="1">
                <a:latin typeface="Times New Roman" pitchFamily="18" charset="0"/>
                <a:cs typeface="Times New Roman" pitchFamily="18" charset="0"/>
              </a:rPr>
              <a:t>BookHub</a:t>
            </a:r>
            <a:r>
              <a:rPr lang="en-US" b="1" cap="none" dirty="0">
                <a:latin typeface="Times New Roman" pitchFamily="18" charset="0"/>
                <a:cs typeface="Times New Roman" pitchFamily="18" charset="0"/>
              </a:rPr>
              <a:t> AMU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2F459B-002E-E89C-3A0E-589730DD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096" y="3667432"/>
            <a:ext cx="5276088" cy="1301988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 Online book store for amu students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396040F9-7C79-F382-1E4B-8FA67F7404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120" r="31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26276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00CCF9-507A-9B33-F360-5F3A97BF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5916168" cy="238048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Bookhub</a:t>
            </a: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AMU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modern solution that will improve the accessibility and availability of academic resources for AMU students, faculty, and staff.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394F8A-4651-0476-8C8A-075A35696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096" y="4636008"/>
            <a:ext cx="5276088" cy="1554480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565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0AF76D-A0D2-8179-168C-8025D377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3291840" cy="551383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6F5ACA-5B20-DED2-F6EA-E50B5B17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015" y="667512"/>
            <a:ext cx="4105656" cy="556869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AMU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Mohd Ismaeel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Aasim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Zafar, Prof.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Swaleha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Zubair, Ms. Priti Bala, Dr. Asif Irshad Khan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digital bookstore for AMU to provide free access to academic resources for students, faculty, and staff.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9330A5-9701-4D21-4CCC-742D1F9B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220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B81E6-1867-27A1-6531-F327A72D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72998"/>
            <a:ext cx="5486400" cy="4808369"/>
          </a:xfrm>
        </p:spPr>
        <p:txBody>
          <a:bodyPr>
            <a:normAutofit/>
          </a:bodyPr>
          <a:lstStyle/>
          <a:p>
            <a: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digital transformation is crucial for modern academia.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AMU requires a centralized platform for easy access to academic books.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a user-friendly, free platform for academic books accessible to all members of AMU.</a:t>
            </a:r>
            <a: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u="sng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60A6DAAE-75D7-B95F-CE42-CFE2AB7FF18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812" b="781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890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D99B05-C604-092A-7393-1520DFBF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149840" cy="1545336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229CA5-F65D-C44D-D811-E9647AD65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4370832" cy="3776472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physical space in libraries.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issues during off-hours or emergencies.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book costs.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6CC8E5-7AE6-8398-DD50-E5FE543E3C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9048" y="2112264"/>
            <a:ext cx="4370832" cy="3776472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centralized digital solution to address accessibility and availability issues.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BF3930-7226-63E0-7754-B4FBBDA5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572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0D5C0C-AC08-411A-5743-AAEE1793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85800"/>
            <a:ext cx="5486400" cy="1828800"/>
          </a:xfrm>
        </p:spPr>
        <p:txBody>
          <a:bodyPr>
            <a:normAutofit fontScale="90000"/>
          </a:bodyPr>
          <a:lstStyle/>
          <a:p>
            <a: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r>
              <a:rPr lang="en-US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u="sng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000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Overview: 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based application providing free access to academic books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7360DF-3FD1-505F-FB7F-3AD167868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096" y="3313471"/>
            <a:ext cx="5486400" cy="2684206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access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design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System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for all device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for managing books</a:t>
            </a:r>
          </a:p>
        </p:txBody>
      </p:sp>
    </p:spTree>
    <p:extLst>
      <p:ext uri="{BB962C8B-B14F-4D97-AF65-F5344CB8AC3E}">
        <p14:creationId xmlns:p14="http://schemas.microsoft.com/office/powerpoint/2010/main" xmlns="" val="220765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2A5FB9-8092-6AC4-0B88-415B5224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DF0A71-CCBA-435C-46F6-1381739D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7833360" cy="3294101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MERN stack (MongoDB, Express.js, React.js, Node.js)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React.js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Node.js with Express.js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MongoDB for user profiles, books, and logs</a:t>
            </a:r>
          </a:p>
          <a:p>
            <a:pPr>
              <a:lnSpc>
                <a:spcPct val="100000"/>
              </a:lnSpc>
              <a:buClr>
                <a:schemeClr val="accent3">
                  <a:lumMod val="75000"/>
                </a:schemeClr>
              </a:buCl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Through RESTful APIs between frontend and backend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915BC64-6AC5-A7BE-0281-C9832CBF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85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CFC0B0-8375-0EFB-5560-78FD88F2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67512"/>
            <a:ext cx="3621024" cy="4622243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6C3EB53-F5A8-F2BE-C684-067C8F8A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161288"/>
            <a:ext cx="5276088" cy="3607357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React.js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Node.js and Express.js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 Studio Code.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Git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Postman for API testing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MongoDB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4C7587-DB63-4AB0-CEFD-FA701A9E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532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180B411-C43A-6F9F-4E0A-2D776697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704" y="795528"/>
            <a:ext cx="6099048" cy="5120640"/>
          </a:xfrm>
        </p:spPr>
        <p:txBody>
          <a:bodyPr>
            <a:normAutofit/>
          </a:bodyPr>
          <a:lstStyle/>
          <a:p>
            <a:r>
              <a:rPr lang="en-US" b="1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1. fully functional digital bookstore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 documentation (user manuals, architecture diagrams)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criteria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1. launch of the application in AMU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 positive user feedback from students and faculty.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BC5A1623-9679-C647-3651-6B65549866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650" r="14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08735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31B0D7-DAD1-8AD2-F7B4-83A6863C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73" y="797302"/>
            <a:ext cx="10664854" cy="1545336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 and challenges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17D3A0F-8DE2-B626-823A-0F9F18E3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635044"/>
            <a:ext cx="5833872" cy="323540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Protecting user data and book resources.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Handling high user volumes.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Robust encryption and authentication, Scalable infrastructure.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785354A-49B3-6FB4-DAF4-06FC956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850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33468121_win32_CP_V3" id="{DB41292E-DA07-4A60-84D2-21F0B686AF93}" vid="{CD2DD4A9-674C-44A3-BA93-D7C3019ED0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AF5DA8-6387-4138-BF96-B65D39F2FC2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279BBA1-1277-4614-8DDE-B2EB22751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47603A-423C-4B8F-AA3D-8E6FA47105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52</TotalTime>
  <Words>238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</vt:lpstr>
      <vt:lpstr>BookHub AMU</vt:lpstr>
      <vt:lpstr>Project Overview</vt:lpstr>
      <vt:lpstr>Introduction  Background: digital transformation is crucial for modern academia.  Need: AMU requires a centralized platform for easy access to academic books.  Goal: develop a user-friendly, free platform for academic books accessible to all members of AMU. </vt:lpstr>
      <vt:lpstr>Problem Statement</vt:lpstr>
      <vt:lpstr>Proposed Solution  Solution Overview: A Web based application providing free access to academic books</vt:lpstr>
      <vt:lpstr>System Design</vt:lpstr>
      <vt:lpstr>Tools and technology</vt:lpstr>
      <vt:lpstr>Expected outcomes  Deliverables:     1. fully functional digital bookstore     2. documentation (user manuals, architecture diagrams)  Success criteria:     1. launch of the application in AMU     2. positive user feedback from students and faculty. </vt:lpstr>
      <vt:lpstr>Risks and challenges </vt:lpstr>
      <vt:lpstr>Conclusion: Bookhub AMU: A modern solution that will improve the accessibility and availability of academic resources for AMU students, faculty, and staff.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BookHub AMU</dc:title>
  <dc:creator>wasiimamid@gmail.com</dc:creator>
  <cp:lastModifiedBy>CSD</cp:lastModifiedBy>
  <cp:revision>4</cp:revision>
  <dcterms:created xsi:type="dcterms:W3CDTF">2024-09-10T13:48:23Z</dcterms:created>
  <dcterms:modified xsi:type="dcterms:W3CDTF">2024-09-11T09:01:30Z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